
<file path=[Content_Types].xml><?xml version="1.0" encoding="utf-8"?>
<Types xmlns="http://schemas.openxmlformats.org/package/2006/content-types">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Default Extension="xml" ContentType="application/xml"/>
  <Override PartName="/ppt/slideLayouts/slideLayout3.xml" ContentType="application/vnd.openxmlformats-officedocument.presentationml.slideLayout+xml"/>
  <Override PartName="/ppt/slides/slide2.xml" ContentType="application/vnd.openxmlformats-officedocument.presentationml.slide+xml"/>
  <Default Extension="wmf" ContentType="image/x-wmf"/>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85" r:id="rId1"/>
  </p:sldMasterIdLst>
  <p:sldIdLst>
    <p:sldId id="256" r:id="rId2"/>
    <p:sldId id="257" r:id="rId3"/>
    <p:sldId id="258" r:id="rId4"/>
    <p:sldId id="260" r:id="rId5"/>
    <p:sldId id="259" r:id="rId6"/>
    <p:sldId id="262" r:id="rId7"/>
    <p:sldId id="261" r:id="rId8"/>
    <p:sldId id="264" r:id="rId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3754" autoAdjust="0"/>
    <p:restoredTop sz="90929"/>
  </p:normalViewPr>
  <p:slideViewPr>
    <p:cSldViewPr>
      <p:cViewPr varScale="1">
        <p:scale>
          <a:sx n="140" d="100"/>
          <a:sy n="140" d="100"/>
        </p:scale>
        <p:origin x="-132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lstStyle>
          <a:p>
            <a:fld id="{544213AF-26F6-41FA-8D85-E2C5388D6E58}" type="datetimeFigureOut">
              <a:rPr lang="en-US" smtClean="0"/>
              <a:pPr/>
              <a:t>12/31/10</a:t>
            </a:fld>
            <a:endParaRPr lang="en-US" dirty="0">
              <a:solidFill>
                <a:srgbClr val="FFFFFF"/>
              </a:solidFill>
            </a:endParaRPr>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lstStyle>
          <a:p>
            <a:endParaRPr kumimoji="0" lang="en-US">
              <a:solidFill>
                <a:schemeClr val="accent1">
                  <a:tint val="20000"/>
                </a:schemeClr>
              </a:solidFill>
            </a:endParaRPr>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lstStyle>
          <a:p>
            <a:fld id="{D5BBC35B-A44B-4119-B8DA-DE9E3DFADA20}" type="slidenum">
              <a:rPr kumimoji="0" lang="en-US" smtClean="0"/>
              <a:pPr/>
              <a:t>‹#›</a:t>
            </a:fld>
            <a:endParaRPr kumimoji="0" lang="en-US"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4213AF-26F6-41FA-8D85-E2C5388D6E58}" type="datetimeFigureOut">
              <a:rPr lang="en-US" smtClean="0"/>
              <a:pPr/>
              <a:t>12/31/10</a:t>
            </a:fld>
            <a:endParaRPr lang="en-US"/>
          </a:p>
        </p:txBody>
      </p:sp>
      <p:sp>
        <p:nvSpPr>
          <p:cNvPr id="5" name="Footer Placeholder 4"/>
          <p:cNvSpPr>
            <a:spLocks noGrp="1"/>
          </p:cNvSpPr>
          <p:nvPr>
            <p:ph type="ftr" sz="quarter" idx="11"/>
          </p:nvPr>
        </p:nvSpPr>
        <p:spPr/>
        <p:txBody>
          <a:bodyPr/>
          <a:lstStyle/>
          <a:p>
            <a:r>
              <a:rPr lang="en-US" smtClean="0"/>
              <a:t>The Basic Outline</a:t>
            </a:r>
            <a:endParaRPr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544213AF-26F6-41FA-8D85-E2C5388D6E58}" type="datetimeFigureOut">
              <a:rPr lang="en-US" smtClean="0"/>
              <a:pPr/>
              <a:t>12/31/10</a:t>
            </a:fld>
            <a:endParaRPr lang="en-US"/>
          </a:p>
        </p:txBody>
      </p:sp>
      <p:sp>
        <p:nvSpPr>
          <p:cNvPr id="5" name="Footer Placeholder 4"/>
          <p:cNvSpPr>
            <a:spLocks noGrp="1"/>
          </p:cNvSpPr>
          <p:nvPr>
            <p:ph type="ftr" sz="quarter" idx="11"/>
          </p:nvPr>
        </p:nvSpPr>
        <p:spPr>
          <a:xfrm>
            <a:off x="457200" y="6556248"/>
            <a:ext cx="3657600" cy="228600"/>
          </a:xfrm>
        </p:spPr>
        <p:txBody>
          <a:bodyPr/>
          <a:lstStyle/>
          <a:p>
            <a:r>
              <a:rPr lang="en-US" smtClean="0"/>
              <a:t>The Basic Outline</a:t>
            </a:r>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lstStyle>
          <a:p>
            <a:fld id="{D5BBC35B-A44B-4119-B8DA-DE9E3DFADA2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4213AF-26F6-41FA-8D85-E2C5388D6E58}" type="datetimeFigureOut">
              <a:rPr lang="en-US" smtClean="0"/>
              <a:pPr/>
              <a:t>12/31/10</a:t>
            </a:fld>
            <a:endParaRPr lang="en-US"/>
          </a:p>
        </p:txBody>
      </p:sp>
      <p:sp>
        <p:nvSpPr>
          <p:cNvPr id="5" name="Footer Placeholder 4"/>
          <p:cNvSpPr>
            <a:spLocks noGrp="1"/>
          </p:cNvSpPr>
          <p:nvPr>
            <p:ph type="ftr" sz="quarter" idx="11"/>
          </p:nvPr>
        </p:nvSpPr>
        <p:spPr/>
        <p:txBody>
          <a:bodyPr/>
          <a:lstStyle/>
          <a:p>
            <a:r>
              <a:rPr lang="en-US" smtClean="0"/>
              <a:t>The Basic Outline</a:t>
            </a:r>
            <a:endParaRPr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lstStyle>
          <a:p>
            <a:fld id="{544213AF-26F6-41FA-8D85-E2C5388D6E58}" type="datetimeFigureOut">
              <a:rPr lang="en-US" smtClean="0"/>
              <a:pPr/>
              <a:t>12/31/10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lstStyle>
          <a:p>
            <a:r>
              <a:rPr lang="en-US" smtClean="0"/>
              <a:t>The Basic Outline</a:t>
            </a:r>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4213AF-26F6-41FA-8D85-E2C5388D6E58}" type="datetimeFigureOut">
              <a:rPr lang="en-US" smtClean="0"/>
              <a:pPr/>
              <a:t>12/31/10</a:t>
            </a:fld>
            <a:endParaRPr lang="en-US"/>
          </a:p>
        </p:txBody>
      </p:sp>
      <p:sp>
        <p:nvSpPr>
          <p:cNvPr id="6" name="Footer Placeholder 5"/>
          <p:cNvSpPr>
            <a:spLocks noGrp="1"/>
          </p:cNvSpPr>
          <p:nvPr>
            <p:ph type="ftr" sz="quarter" idx="11"/>
          </p:nvPr>
        </p:nvSpPr>
        <p:spPr/>
        <p:txBody>
          <a:bodyPr/>
          <a:lstStyle/>
          <a:p>
            <a:r>
              <a:rPr lang="en-US" smtClean="0"/>
              <a:t>The Basic Outline</a:t>
            </a:r>
            <a:endParaRPr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44213AF-26F6-41FA-8D85-E2C5388D6E58}" type="datetimeFigureOut">
              <a:rPr lang="en-US" smtClean="0"/>
              <a:pPr/>
              <a:t>12/31/10</a:t>
            </a:fld>
            <a:endParaRPr lang="en-US"/>
          </a:p>
        </p:txBody>
      </p:sp>
      <p:sp>
        <p:nvSpPr>
          <p:cNvPr id="8" name="Footer Placeholder 7"/>
          <p:cNvSpPr>
            <a:spLocks noGrp="1"/>
          </p:cNvSpPr>
          <p:nvPr>
            <p:ph type="ftr" sz="quarter" idx="11"/>
          </p:nvPr>
        </p:nvSpPr>
        <p:spPr/>
        <p:txBody>
          <a:bodyPr/>
          <a:lstStyle/>
          <a:p>
            <a:r>
              <a:rPr lang="en-US" smtClean="0"/>
              <a:t>The Basic Outline</a:t>
            </a:r>
            <a:endParaRPr lang="en-US"/>
          </a:p>
        </p:txBody>
      </p:sp>
      <p:sp>
        <p:nvSpPr>
          <p:cNvPr id="9" name="Slide Number Placeholder 8"/>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44213AF-26F6-41FA-8D85-E2C5388D6E58}" type="datetimeFigureOut">
              <a:rPr lang="en-US" smtClean="0"/>
              <a:pPr/>
              <a:t>12/31/10</a:t>
            </a:fld>
            <a:endParaRPr lang="en-US"/>
          </a:p>
        </p:txBody>
      </p:sp>
      <p:sp>
        <p:nvSpPr>
          <p:cNvPr id="4" name="Footer Placeholder 3"/>
          <p:cNvSpPr>
            <a:spLocks noGrp="1"/>
          </p:cNvSpPr>
          <p:nvPr>
            <p:ph type="ftr" sz="quarter" idx="11"/>
          </p:nvPr>
        </p:nvSpPr>
        <p:spPr/>
        <p:txBody>
          <a:bodyPr/>
          <a:lstStyle/>
          <a:p>
            <a:r>
              <a:rPr lang="en-US" smtClean="0"/>
              <a:t>The Basic Outline</a:t>
            </a:r>
            <a:endParaRPr lang="en-US"/>
          </a:p>
        </p:txBody>
      </p:sp>
      <p:sp>
        <p:nvSpPr>
          <p:cNvPr id="5" name="Slide Number Placeholder 4"/>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544213AF-26F6-41FA-8D85-E2C5388D6E58}" type="datetimeFigureOut">
              <a:rPr lang="en-US" smtClean="0"/>
              <a:pPr/>
              <a:t>12/31/10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lstStyle>
          <a:p>
            <a:r>
              <a:rPr lang="en-US" smtClean="0"/>
              <a:t>The Basic Outline</a:t>
            </a:r>
            <a:endParaRPr lang="en-US"/>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4213AF-26F6-41FA-8D85-E2C5388D6E58}" type="datetimeFigureOut">
              <a:rPr lang="en-US" smtClean="0"/>
              <a:pPr/>
              <a:t>12/31/10</a:t>
            </a:fld>
            <a:endParaRPr lang="en-US"/>
          </a:p>
        </p:txBody>
      </p:sp>
      <p:sp>
        <p:nvSpPr>
          <p:cNvPr id="6" name="Footer Placeholder 5"/>
          <p:cNvSpPr>
            <a:spLocks noGrp="1"/>
          </p:cNvSpPr>
          <p:nvPr>
            <p:ph type="ftr" sz="quarter" idx="11"/>
          </p:nvPr>
        </p:nvSpPr>
        <p:spPr/>
        <p:txBody>
          <a:bodyPr/>
          <a:lstStyle/>
          <a:p>
            <a:r>
              <a:rPr lang="en-US" smtClean="0"/>
              <a:t>The Basic Outline</a:t>
            </a:r>
            <a:endParaRPr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p>
            <a:fld id="{544213AF-26F6-41FA-8D85-E2C5388D6E58}" type="datetimeFigureOut">
              <a:rPr lang="en-US" smtClean="0"/>
              <a:pPr/>
              <a:t>12/31/10</a:t>
            </a:fld>
            <a:endParaRPr lang="en-US">
              <a:solidFill>
                <a:schemeClr val="tx1"/>
              </a:solidFill>
            </a:endParaRPr>
          </a:p>
        </p:txBody>
      </p:sp>
      <p:sp>
        <p:nvSpPr>
          <p:cNvPr id="6" name="Footer Placeholder 5"/>
          <p:cNvSpPr>
            <a:spLocks noGrp="1"/>
          </p:cNvSpPr>
          <p:nvPr>
            <p:ph type="ftr" sz="quarter" idx="11"/>
          </p:nvPr>
        </p:nvSpPr>
        <p:spPr/>
        <p:txBody>
          <a:bodyPr/>
          <a:lstStyle/>
          <a:p>
            <a:r>
              <a:rPr lang="en-US" smtClean="0"/>
              <a:t>The Basic Outline</a:t>
            </a:r>
            <a:endParaRPr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solidFill>
                <a:schemeClr val="tx1"/>
              </a:solidFill>
            </a:endParaRP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lstStyle>
          <a:p>
            <a:fld id="{544213AF-26F6-41FA-8D85-E2C5388D6E58}" type="datetimeFigureOut">
              <a:rPr lang="en-US" smtClean="0"/>
              <a:pPr/>
              <a:t>12/31/10</a:t>
            </a:fld>
            <a:endParaRPr lang="en-US" sz="1000" dirty="0">
              <a:solidFill>
                <a:schemeClr val="tx1"/>
              </a:solidFill>
            </a:endParaRPr>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lstStyle>
          <a:p>
            <a:r>
              <a:rPr lang="en-US" smtClean="0"/>
              <a:t>The Basic Outline</a:t>
            </a:r>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6000"/>
              <a:t>Summarizing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5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build="p" autoUpdateAnimBg="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a:r>
              <a:rPr lang="en-US" sz="4000" dirty="0"/>
              <a:t>Summarizing: What is it?</a:t>
            </a:r>
            <a:endParaRPr lang="en-US" dirty="0"/>
          </a:p>
        </p:txBody>
      </p:sp>
      <p:sp>
        <p:nvSpPr>
          <p:cNvPr id="5123" name="Rectangle 3"/>
          <p:cNvSpPr>
            <a:spLocks noGrp="1" noChangeArrowheads="1"/>
          </p:cNvSpPr>
          <p:nvPr>
            <p:ph idx="1"/>
          </p:nvPr>
        </p:nvSpPr>
        <p:spPr/>
        <p:txBody>
          <a:bodyPr/>
          <a:lstStyle/>
          <a:p>
            <a:pPr marL="454025" indent="-454025">
              <a:lnSpc>
                <a:spcPct val="90000"/>
              </a:lnSpc>
            </a:pPr>
            <a:r>
              <a:rPr lang="en-US" dirty="0">
                <a:solidFill>
                  <a:schemeClr val="tx1"/>
                </a:solidFill>
              </a:rPr>
              <a:t>Summarizing is taking a large selection of text and then reducing it to smaller pieces.</a:t>
            </a:r>
          </a:p>
          <a:p>
            <a:pPr marL="454025" indent="-454025">
              <a:lnSpc>
                <a:spcPct val="90000"/>
              </a:lnSpc>
            </a:pPr>
            <a:r>
              <a:rPr lang="en-US" dirty="0">
                <a:solidFill>
                  <a:schemeClr val="tx1"/>
                </a:solidFill>
              </a:rPr>
              <a:t>Summarizing is finding the main idea of a text.</a:t>
            </a:r>
          </a:p>
          <a:p>
            <a:pPr marL="454025" indent="-454025">
              <a:lnSpc>
                <a:spcPct val="90000"/>
              </a:lnSpc>
            </a:pPr>
            <a:r>
              <a:rPr lang="en-US" dirty="0">
                <a:solidFill>
                  <a:schemeClr val="tx1"/>
                </a:solidFill>
              </a:rPr>
              <a:t>Summarizing is also finding the supporting details of the main idea.</a:t>
            </a:r>
          </a:p>
          <a:p>
            <a:pPr marL="454025" indent="-454025">
              <a:lnSpc>
                <a:spcPct val="90000"/>
              </a:lnSpc>
            </a:pPr>
            <a:r>
              <a:rPr lang="en-US" dirty="0">
                <a:solidFill>
                  <a:schemeClr val="tx1"/>
                </a:solidFill>
              </a:rPr>
              <a:t>In other words, summarizing is retelling only the important parts of the story in YOUR WORDS.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build="p" autoUpdateAnimBg="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algn="ctr"/>
            <a:r>
              <a:rPr lang="en-US" sz="3600" dirty="0" smtClean="0"/>
              <a:t>What </a:t>
            </a:r>
            <a:r>
              <a:rPr lang="en-US" sz="3600" dirty="0"/>
              <a:t>are we doing when we summarize?</a:t>
            </a:r>
            <a:endParaRPr lang="en-US" dirty="0"/>
          </a:p>
        </p:txBody>
      </p:sp>
      <p:sp>
        <p:nvSpPr>
          <p:cNvPr id="6147" name="Rectangle 3"/>
          <p:cNvSpPr>
            <a:spLocks noGrp="1" noChangeArrowheads="1"/>
          </p:cNvSpPr>
          <p:nvPr>
            <p:ph idx="1"/>
          </p:nvPr>
        </p:nvSpPr>
        <p:spPr/>
        <p:txBody>
          <a:bodyPr/>
          <a:lstStyle/>
          <a:p>
            <a:pPr marL="454025" indent="-454025"/>
            <a:r>
              <a:rPr lang="en-US" dirty="0">
                <a:solidFill>
                  <a:schemeClr val="tx1"/>
                </a:solidFill>
              </a:rPr>
              <a:t>We are taking all the “extra words” out of the story or text.  </a:t>
            </a:r>
          </a:p>
          <a:p>
            <a:pPr marL="454025" indent="-454025"/>
            <a:r>
              <a:rPr lang="en-US" dirty="0">
                <a:solidFill>
                  <a:schemeClr val="tx1"/>
                </a:solidFill>
              </a:rPr>
              <a:t>We look for key words or phrases that will still tell someone about what you have read.</a:t>
            </a:r>
          </a:p>
          <a:p>
            <a:pPr marL="454025" indent="-454025"/>
            <a:r>
              <a:rPr lang="en-US" dirty="0">
                <a:solidFill>
                  <a:schemeClr val="tx1"/>
                </a:solidFill>
              </a:rPr>
              <a:t>A summary should never be longer than the story!</a:t>
            </a:r>
          </a:p>
          <a:p>
            <a:pPr marL="454025" indent="-454025"/>
            <a:r>
              <a:rPr lang="en-US" dirty="0">
                <a:solidFill>
                  <a:schemeClr val="tx1"/>
                </a:solidFill>
              </a:rPr>
              <a:t>Summaries are a lot shorter than the original story or text.</a:t>
            </a:r>
            <a:endParaRPr lang="en-US" sz="2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4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14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14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1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7" grpId="0" build="p" autoUpdateAnimBg="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4000" dirty="0"/>
              <a:t>Summarizing: </a:t>
            </a:r>
            <a:r>
              <a:rPr lang="en-US" sz="4000" dirty="0" smtClean="0"/>
              <a:t>Example</a:t>
            </a:r>
            <a:endParaRPr lang="en-US" dirty="0"/>
          </a:p>
        </p:txBody>
      </p:sp>
      <p:sp>
        <p:nvSpPr>
          <p:cNvPr id="7171" name="Rectangle 3"/>
          <p:cNvSpPr>
            <a:spLocks noGrp="1" noChangeArrowheads="1"/>
          </p:cNvSpPr>
          <p:nvPr>
            <p:ph idx="1"/>
          </p:nvPr>
        </p:nvSpPr>
        <p:spPr>
          <a:xfrm>
            <a:off x="457200" y="1609416"/>
            <a:ext cx="6934200" cy="4846320"/>
          </a:xfrm>
        </p:spPr>
        <p:txBody>
          <a:bodyPr/>
          <a:lstStyle/>
          <a:p>
            <a:pPr>
              <a:buNone/>
            </a:pPr>
            <a:r>
              <a:rPr lang="en-US" dirty="0">
                <a:solidFill>
                  <a:schemeClr val="tx1"/>
                </a:solidFill>
                <a:latin typeface="ArialMT" charset="0"/>
              </a:rPr>
              <a:t>Here is a summary of The Three Little Pigs:</a:t>
            </a:r>
            <a:endParaRPr lang="en-US" dirty="0" smtClean="0">
              <a:solidFill>
                <a:schemeClr val="tx1"/>
              </a:solidFill>
              <a:latin typeface="ArialMT" charset="0"/>
            </a:endParaRPr>
          </a:p>
          <a:p>
            <a:pPr>
              <a:buNone/>
            </a:pPr>
            <a:r>
              <a:rPr lang="en-US" dirty="0" smtClean="0">
                <a:solidFill>
                  <a:schemeClr val="tx1"/>
                </a:solidFill>
                <a:latin typeface="ArialMT" charset="0"/>
              </a:rPr>
              <a:t>   </a:t>
            </a:r>
          </a:p>
          <a:p>
            <a:pPr lvl="1">
              <a:buNone/>
            </a:pPr>
            <a:r>
              <a:rPr lang="en-US" dirty="0" smtClean="0">
                <a:solidFill>
                  <a:schemeClr val="tx1"/>
                </a:solidFill>
                <a:latin typeface="ArialMT" charset="0"/>
              </a:rPr>
              <a:t>   The </a:t>
            </a:r>
            <a:r>
              <a:rPr lang="en-US" dirty="0">
                <a:solidFill>
                  <a:schemeClr val="tx1"/>
                </a:solidFill>
                <a:latin typeface="ArialMT" charset="0"/>
              </a:rPr>
              <a:t>Three Little Pigs is about three pigs and a wolf. The wolf blows down two of the pigs' houses because he wants to eat them. He doesn't blow down the brick house, because it is too strong. He doesn't get to eat the pigs.</a:t>
            </a:r>
            <a:r>
              <a:rPr lang="en-US" dirty="0">
                <a:latin typeface="ArialMT" charset="0"/>
              </a:rPr>
              <a:t> </a:t>
            </a:r>
          </a:p>
        </p:txBody>
      </p:sp>
      <p:pic>
        <p:nvPicPr>
          <p:cNvPr id="7175" name="Picture 7" descr="so01878_"/>
          <p:cNvPicPr>
            <a:picLocks noChangeAspect="1" noChangeArrowheads="1"/>
          </p:cNvPicPr>
          <p:nvPr/>
        </p:nvPicPr>
        <p:blipFill>
          <a:blip r:embed="rId2" cstate="print"/>
          <a:srcRect/>
          <a:stretch>
            <a:fillRect/>
          </a:stretch>
        </p:blipFill>
        <p:spPr bwMode="auto">
          <a:xfrm>
            <a:off x="5410200" y="5334000"/>
            <a:ext cx="2362200" cy="10461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17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171">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717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499"/>
                                          </p:stCondLst>
                                        </p:cTn>
                                        <p:tgtEl>
                                          <p:spTgt spid="7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build="p" autoUpdateAnimBg="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algn="ctr"/>
            <a:r>
              <a:rPr lang="en-US" sz="3600" dirty="0"/>
              <a:t>Summarizing: What should</a:t>
            </a:r>
            <a:r>
              <a:rPr lang="en-US" sz="3600" dirty="0" smtClean="0"/>
              <a:t> YOU DO?</a:t>
            </a:r>
            <a:endParaRPr lang="en-US" dirty="0"/>
          </a:p>
        </p:txBody>
      </p:sp>
      <p:sp>
        <p:nvSpPr>
          <p:cNvPr id="1027" name="Rectangle 3"/>
          <p:cNvSpPr>
            <a:spLocks noGrp="1" noChangeArrowheads="1"/>
          </p:cNvSpPr>
          <p:nvPr>
            <p:ph idx="1"/>
          </p:nvPr>
        </p:nvSpPr>
        <p:spPr>
          <a:xfrm>
            <a:off x="457200" y="1752600"/>
            <a:ext cx="7239000" cy="3191184"/>
          </a:xfrm>
        </p:spPr>
        <p:txBody>
          <a:bodyPr/>
          <a:lstStyle/>
          <a:p>
            <a:pPr marL="398463" indent="-398463">
              <a:spcAft>
                <a:spcPts val="600"/>
              </a:spcAft>
            </a:pPr>
            <a:r>
              <a:rPr lang="en-US" dirty="0" smtClean="0">
                <a:solidFill>
                  <a:schemeClr val="tx1"/>
                </a:solidFill>
              </a:rPr>
              <a:t>pull </a:t>
            </a:r>
            <a:r>
              <a:rPr lang="en-US" dirty="0">
                <a:solidFill>
                  <a:schemeClr val="tx1"/>
                </a:solidFill>
              </a:rPr>
              <a:t>out the main idea.</a:t>
            </a:r>
            <a:endParaRPr lang="en-US" dirty="0" smtClean="0">
              <a:solidFill>
                <a:schemeClr val="tx1"/>
              </a:solidFill>
            </a:endParaRPr>
          </a:p>
          <a:p>
            <a:pPr marL="398463" indent="-398463">
              <a:spcAft>
                <a:spcPts val="600"/>
              </a:spcAft>
            </a:pPr>
            <a:r>
              <a:rPr lang="en-US" dirty="0" smtClean="0">
                <a:solidFill>
                  <a:schemeClr val="tx1"/>
                </a:solidFill>
              </a:rPr>
              <a:t>focus </a:t>
            </a:r>
            <a:r>
              <a:rPr lang="en-US" dirty="0">
                <a:solidFill>
                  <a:schemeClr val="tx1"/>
                </a:solidFill>
              </a:rPr>
              <a:t>on the key details about that idea.</a:t>
            </a:r>
            <a:endParaRPr lang="en-US" dirty="0" smtClean="0">
              <a:solidFill>
                <a:schemeClr val="tx1"/>
              </a:solidFill>
            </a:endParaRPr>
          </a:p>
          <a:p>
            <a:pPr marL="398463" indent="-398463">
              <a:spcAft>
                <a:spcPts val="600"/>
              </a:spcAft>
            </a:pPr>
            <a:r>
              <a:rPr lang="en-US" dirty="0" smtClean="0">
                <a:solidFill>
                  <a:schemeClr val="tx1"/>
                </a:solidFill>
              </a:rPr>
              <a:t>use </a:t>
            </a:r>
            <a:r>
              <a:rPr lang="en-US" dirty="0">
                <a:solidFill>
                  <a:schemeClr val="tx1"/>
                </a:solidFill>
              </a:rPr>
              <a:t>key words or phrases. </a:t>
            </a:r>
            <a:endParaRPr lang="en-US" dirty="0" smtClean="0">
              <a:solidFill>
                <a:schemeClr val="tx1"/>
              </a:solidFill>
            </a:endParaRPr>
          </a:p>
          <a:p>
            <a:pPr marL="398463" indent="-398463">
              <a:spcAft>
                <a:spcPts val="600"/>
              </a:spcAft>
            </a:pPr>
            <a:r>
              <a:rPr lang="en-US" dirty="0" smtClean="0">
                <a:solidFill>
                  <a:schemeClr val="tx1"/>
                </a:solidFill>
              </a:rPr>
              <a:t>write </a:t>
            </a:r>
            <a:r>
              <a:rPr lang="en-US" dirty="0">
                <a:solidFill>
                  <a:schemeClr val="tx1"/>
                </a:solidFill>
              </a:rPr>
              <a:t>down just enough to tell someone about what they have read.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2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2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2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0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autoUpdateAnimBg="0"/>
      <p:bldP spid="1027" grpId="0" build="p" autoUpdateAnimBg="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320040"/>
            <a:ext cx="7239000" cy="975360"/>
          </a:xfrm>
        </p:spPr>
        <p:txBody>
          <a:bodyPr>
            <a:normAutofit/>
          </a:bodyPr>
          <a:lstStyle/>
          <a:p>
            <a:pPr algn="ctr"/>
            <a:r>
              <a:rPr lang="en-US" sz="4000" u="sng" dirty="0" smtClean="0"/>
              <a:t>How</a:t>
            </a:r>
            <a:r>
              <a:rPr lang="en-US" sz="4000" dirty="0" smtClean="0"/>
              <a:t> </a:t>
            </a:r>
            <a:r>
              <a:rPr lang="en-US" sz="4000" dirty="0"/>
              <a:t>do we do it?</a:t>
            </a:r>
            <a:endParaRPr lang="en-US" dirty="0"/>
          </a:p>
        </p:txBody>
      </p:sp>
      <p:sp>
        <p:nvSpPr>
          <p:cNvPr id="9219" name="Rectangle 3"/>
          <p:cNvSpPr>
            <a:spLocks noGrp="1" noChangeArrowheads="1"/>
          </p:cNvSpPr>
          <p:nvPr>
            <p:ph idx="1"/>
          </p:nvPr>
        </p:nvSpPr>
        <p:spPr/>
        <p:txBody>
          <a:bodyPr/>
          <a:lstStyle/>
          <a:p>
            <a:pPr marL="398463" indent="-398463">
              <a:lnSpc>
                <a:spcPct val="90000"/>
              </a:lnSpc>
            </a:pPr>
            <a:r>
              <a:rPr lang="en-US" dirty="0">
                <a:solidFill>
                  <a:schemeClr val="tx1"/>
                </a:solidFill>
              </a:rPr>
              <a:t>You can summarize by rewriting the story and illustrating it.</a:t>
            </a:r>
          </a:p>
          <a:p>
            <a:pPr marL="398463" indent="-398463">
              <a:lnSpc>
                <a:spcPct val="90000"/>
              </a:lnSpc>
            </a:pPr>
            <a:r>
              <a:rPr lang="en-US" dirty="0">
                <a:solidFill>
                  <a:schemeClr val="tx1"/>
                </a:solidFill>
              </a:rPr>
              <a:t>You can summarize in a journal.</a:t>
            </a:r>
          </a:p>
          <a:p>
            <a:pPr marL="398463" indent="-398463">
              <a:lnSpc>
                <a:spcPct val="90000"/>
              </a:lnSpc>
            </a:pPr>
            <a:r>
              <a:rPr lang="en-US" dirty="0">
                <a:solidFill>
                  <a:schemeClr val="tx1"/>
                </a:solidFill>
              </a:rPr>
              <a:t>You can summarize by drawing (creating a diagram).</a:t>
            </a:r>
          </a:p>
          <a:p>
            <a:pPr marL="398463" indent="-398463">
              <a:lnSpc>
                <a:spcPct val="90000"/>
              </a:lnSpc>
            </a:pPr>
            <a:r>
              <a:rPr lang="en-US" dirty="0">
                <a:solidFill>
                  <a:schemeClr val="tx1"/>
                </a:solidFill>
              </a:rPr>
              <a:t>You can summarize by yourself.</a:t>
            </a:r>
          </a:p>
          <a:p>
            <a:pPr marL="398463" indent="-398463">
              <a:lnSpc>
                <a:spcPct val="90000"/>
              </a:lnSpc>
            </a:pPr>
            <a:r>
              <a:rPr lang="en-US" dirty="0">
                <a:solidFill>
                  <a:schemeClr val="tx1"/>
                </a:solidFill>
              </a:rPr>
              <a:t>You can summarize with a friend.</a:t>
            </a:r>
          </a:p>
          <a:p>
            <a:pPr marL="398463" indent="-398463">
              <a:lnSpc>
                <a:spcPct val="90000"/>
              </a:lnSpc>
            </a:pPr>
            <a:r>
              <a:rPr lang="en-US" dirty="0">
                <a:solidFill>
                  <a:schemeClr val="tx1"/>
                </a:solidFill>
              </a:rPr>
              <a:t>You can summarize with a group.</a:t>
            </a:r>
          </a:p>
          <a:p>
            <a:pPr>
              <a:lnSpc>
                <a:spcPct val="90000"/>
              </a:lnSpc>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21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21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219">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21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219">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92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a:r>
              <a:rPr lang="en-US" sz="4000" dirty="0"/>
              <a:t>Summarizing: </a:t>
            </a:r>
            <a:r>
              <a:rPr lang="en-US" sz="4000" u="sng" dirty="0"/>
              <a:t>Why</a:t>
            </a:r>
            <a:r>
              <a:rPr lang="en-US" sz="4000" dirty="0"/>
              <a:t> do it?</a:t>
            </a:r>
            <a:endParaRPr lang="en-US" dirty="0"/>
          </a:p>
        </p:txBody>
      </p:sp>
      <p:sp>
        <p:nvSpPr>
          <p:cNvPr id="8195" name="Rectangle 3"/>
          <p:cNvSpPr>
            <a:spLocks noGrp="1" noChangeArrowheads="1"/>
          </p:cNvSpPr>
          <p:nvPr>
            <p:ph idx="1"/>
          </p:nvPr>
        </p:nvSpPr>
        <p:spPr>
          <a:xfrm>
            <a:off x="457200" y="1981200"/>
            <a:ext cx="7239000" cy="2429184"/>
          </a:xfrm>
        </p:spPr>
        <p:txBody>
          <a:bodyPr/>
          <a:lstStyle/>
          <a:p>
            <a:pPr marL="398463" indent="-398463">
              <a:spcAft>
                <a:spcPts val="1200"/>
              </a:spcAft>
            </a:pPr>
            <a:r>
              <a:rPr lang="en-US" dirty="0">
                <a:solidFill>
                  <a:schemeClr val="tx1"/>
                </a:solidFill>
              </a:rPr>
              <a:t>We summarize to make connections.</a:t>
            </a:r>
          </a:p>
          <a:p>
            <a:pPr marL="398463" indent="-398463">
              <a:spcAft>
                <a:spcPts val="1200"/>
              </a:spcAft>
            </a:pPr>
            <a:r>
              <a:rPr lang="en-US" dirty="0">
                <a:solidFill>
                  <a:schemeClr val="tx1"/>
                </a:solidFill>
              </a:rPr>
              <a:t>We summarize to learn new materials.</a:t>
            </a:r>
          </a:p>
          <a:p>
            <a:pPr marL="398463" indent="-398463">
              <a:spcAft>
                <a:spcPts val="1200"/>
              </a:spcAft>
            </a:pPr>
            <a:r>
              <a:rPr lang="en-US" dirty="0">
                <a:solidFill>
                  <a:schemeClr val="tx1"/>
                </a:solidFill>
              </a:rPr>
              <a:t>We summarize to make sure we understand what we have read.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1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19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19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1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a:r>
              <a:rPr lang="en-US" sz="4000" dirty="0" smtClean="0"/>
              <a:t>Conclusion</a:t>
            </a:r>
            <a:endParaRPr lang="en-US" dirty="0"/>
          </a:p>
        </p:txBody>
      </p:sp>
      <p:sp>
        <p:nvSpPr>
          <p:cNvPr id="11267" name="Rectangle 3"/>
          <p:cNvSpPr>
            <a:spLocks noGrp="1" noChangeArrowheads="1"/>
          </p:cNvSpPr>
          <p:nvPr>
            <p:ph idx="1"/>
          </p:nvPr>
        </p:nvSpPr>
        <p:spPr>
          <a:xfrm>
            <a:off x="457200" y="1828800"/>
            <a:ext cx="7086600" cy="3495984"/>
          </a:xfrm>
        </p:spPr>
        <p:txBody>
          <a:bodyPr/>
          <a:lstStyle/>
          <a:p>
            <a:pPr>
              <a:buNone/>
            </a:pPr>
            <a:r>
              <a:rPr lang="en-US" sz="4000" dirty="0" smtClean="0">
                <a:solidFill>
                  <a:schemeClr val="tx1"/>
                </a:solidFill>
              </a:rPr>
              <a:t>  Summarizing </a:t>
            </a:r>
            <a:r>
              <a:rPr lang="en-US" sz="4000" dirty="0">
                <a:solidFill>
                  <a:schemeClr val="tx1"/>
                </a:solidFill>
              </a:rPr>
              <a:t>is vital to </a:t>
            </a:r>
            <a:r>
              <a:rPr lang="en-US" sz="4000" dirty="0" smtClean="0">
                <a:solidFill>
                  <a:schemeClr val="tx1"/>
                </a:solidFill>
              </a:rPr>
              <a:t>reading comprehension </a:t>
            </a:r>
            <a:r>
              <a:rPr lang="en-US" sz="4000" dirty="0">
                <a:solidFill>
                  <a:schemeClr val="tx1"/>
                </a:solidFill>
              </a:rPr>
              <a:t>because it serves as a way to make sure you understood what you have read.</a:t>
            </a:r>
            <a:endParaRPr lang="en-US" dirty="0">
              <a:solidFill>
                <a:schemeClr val="tx1"/>
              </a:solidFill>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2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126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build="p"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133</TotalTime>
  <Words>344</Words>
  <Application>Microsoft Macintosh PowerPoint</Application>
  <PresentationFormat>On-screen Show (4:3)</PresentationFormat>
  <Paragraphs>33</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Opulent</vt:lpstr>
      <vt:lpstr>Summarizing</vt:lpstr>
      <vt:lpstr>Summarizing: What is it?</vt:lpstr>
      <vt:lpstr>What are we doing when we summarize?</vt:lpstr>
      <vt:lpstr>Summarizing: Example</vt:lpstr>
      <vt:lpstr>Summarizing: What should YOU DO?</vt:lpstr>
      <vt:lpstr>How do we do it?</vt:lpstr>
      <vt:lpstr>Summarizing: Why do it?</vt:lpstr>
      <vt:lpstr>Conclusion</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Summarizing</dc:title>
  <dc:creator>Christine Cowan</dc:creator>
  <cp:lastModifiedBy>ITEC Department</cp:lastModifiedBy>
  <cp:revision>14</cp:revision>
  <dcterms:created xsi:type="dcterms:W3CDTF">2010-12-31T19:24:00Z</dcterms:created>
  <dcterms:modified xsi:type="dcterms:W3CDTF">2010-12-31T19:31:00Z</dcterms:modified>
</cp:coreProperties>
</file>